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8" r:id="rId1"/>
    <p:sldMasterId id="2147483669" r:id="rId2"/>
  </p:sldMasterIdLst>
  <p:notesMasterIdLst>
    <p:notesMasterId r:id="rId3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424d3aed8_2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8424d3aed8_2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424d3aed8_2_1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8424d3aed8_2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424d3aed8_2_1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8424d3aed8_2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424d3aed8_2_1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8424d3aed8_2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507c0b63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7507c0b6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424d3aed8_2_1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8424d3aed8_2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507c0b63d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7507c0b63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8424d3aed8_2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8424d3aed8_2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8424d3aed8_2_1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g8424d3aed8_2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8424d3aed8_2_1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8424d3aed8_2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ff72e5c00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g7ff72e5c0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424d3aed8_2_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8424d3aed8_2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8424d3aed8_2_1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g8424d3aed8_2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ff72e5c0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g7ff72e5c0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8424d3aed8_2_1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g8424d3aed8_2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424d3aed8_2_2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g8424d3aed8_2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424d3aed8_2_2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8424d3aed8_2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8424d3aed8_2_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g8424d3aed8_2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8424d3aed8_2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g8424d3aed8_2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8424d3aed8_2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g8424d3aed8_2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7ff72e5c00_3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g7ff72e5c00_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8424d3aed8_2_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8424d3aed8_2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511632fc3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7511632f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424d3aed8_2_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g8424d3aed8_2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424d3aed8_2_1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8424d3aed8_2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ff72e5c00_3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7ff72e5c00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8424d3aed8_2_1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8424d3aed8_2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424d3aed8_2_1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8424d3aed8_2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424d3aed8_2_1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8424d3aed8_2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424d3aed8_2_1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8424d3aed8_2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8189688" y="330994"/>
            <a:ext cx="527607" cy="18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2354345" y="1905392"/>
            <a:ext cx="1498862" cy="1490975"/>
          </a:xfrm>
          <a:prstGeom prst="ellipse">
            <a:avLst/>
          </a:prstGeom>
          <a:solidFill>
            <a:schemeClr val="accent5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7004927" y="2450961"/>
            <a:ext cx="401953" cy="399838"/>
          </a:xfrm>
          <a:prstGeom prst="ellipse">
            <a:avLst/>
          </a:prstGeom>
          <a:solidFill>
            <a:srgbClr val="EE80BC">
              <a:alpha val="49803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828675" y="1484723"/>
            <a:ext cx="8001000" cy="2227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68575" anchor="ctr" anchorCtr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Calibri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2340057" y="839611"/>
            <a:ext cx="3562154" cy="3543408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1145077" y="1251323"/>
            <a:ext cx="2708131" cy="2693879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4"/>
          <p:cNvSpPr/>
          <p:nvPr/>
        </p:nvSpPr>
        <p:spPr>
          <a:xfrm rot="10800000">
            <a:off x="6329908" y="4388147"/>
            <a:ext cx="2762219" cy="755353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828675" y="-6792"/>
            <a:ext cx="2762219" cy="755353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1"/>
          </p:nvPr>
        </p:nvSpPr>
        <p:spPr>
          <a:xfrm>
            <a:off x="828675" y="3396367"/>
            <a:ext cx="8001000" cy="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F3342"/>
              </a:buClr>
              <a:buSzPts val="2700"/>
              <a:buNone/>
              <a:defRPr sz="2700">
                <a:solidFill>
                  <a:srgbClr val="2F3342"/>
                </a:solidFill>
              </a:defRPr>
            </a:lvl1pPr>
            <a:lvl2pPr lvl="1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Slide 2">
  <p:cSld name="Divider Slide 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>
            <a:spLocks noGrp="1"/>
          </p:cNvSpPr>
          <p:nvPr>
            <p:ph type="pic" idx="2"/>
          </p:nvPr>
        </p:nvSpPr>
        <p:spPr>
          <a:xfrm>
            <a:off x="828676" y="0"/>
            <a:ext cx="4051562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ldNum" idx="12"/>
          </p:nvPr>
        </p:nvSpPr>
        <p:spPr>
          <a:xfrm>
            <a:off x="8196615" y="330994"/>
            <a:ext cx="527607" cy="18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828675" y="569806"/>
            <a:ext cx="4184162" cy="4162142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4776545" y="2650877"/>
            <a:ext cx="3420070" cy="349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5"/>
          <p:cNvSpPr/>
          <p:nvPr/>
        </p:nvSpPr>
        <p:spPr>
          <a:xfrm rot="10800000">
            <a:off x="6329908" y="4388147"/>
            <a:ext cx="2762219" cy="755353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4774473" y="1398677"/>
            <a:ext cx="3422142" cy="1172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700"/>
              <a:buFont typeface="Calibri"/>
              <a:buNone/>
              <a:defRPr sz="27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828675" y="1014413"/>
            <a:ext cx="7686674" cy="3618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/>
          <p:nvPr/>
        </p:nvSpPr>
        <p:spPr>
          <a:xfrm>
            <a:off x="7181851" y="899323"/>
            <a:ext cx="3521645" cy="3503113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793994" y="569806"/>
            <a:ext cx="4184162" cy="4162142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4732251" y="4309018"/>
            <a:ext cx="79548" cy="7912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5297090" y="899323"/>
            <a:ext cx="183382" cy="1824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6"/>
          <p:cNvSpPr/>
          <p:nvPr/>
        </p:nvSpPr>
        <p:spPr>
          <a:xfrm rot="10800000">
            <a:off x="7880582" y="4798007"/>
            <a:ext cx="1263418" cy="345493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1122565" y="0"/>
            <a:ext cx="1543386" cy="422052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828675" y="273844"/>
            <a:ext cx="7686674" cy="527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69079" y="0"/>
            <a:ext cx="5074921" cy="5143500"/>
          </a:xfrm>
          <a:custGeom>
            <a:avLst/>
            <a:gdLst/>
            <a:ahLst/>
            <a:cxnLst/>
            <a:rect l="l" t="t" r="r" b="b"/>
            <a:pathLst>
              <a:path w="6766561" h="6858000" extrusionOk="0">
                <a:moveTo>
                  <a:pt x="0" y="0"/>
                </a:moveTo>
                <a:lnTo>
                  <a:pt x="6766561" y="0"/>
                </a:lnTo>
                <a:lnTo>
                  <a:pt x="6766561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86" name="Google Shape;86;p17"/>
          <p:cNvSpPr/>
          <p:nvPr/>
        </p:nvSpPr>
        <p:spPr>
          <a:xfrm>
            <a:off x="1316806" y="569806"/>
            <a:ext cx="4184162" cy="4162142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7"/>
          <p:cNvSpPr/>
          <p:nvPr/>
        </p:nvSpPr>
        <p:spPr>
          <a:xfrm>
            <a:off x="2946313" y="4309018"/>
            <a:ext cx="79548" cy="7912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7"/>
          <p:cNvSpPr/>
          <p:nvPr/>
        </p:nvSpPr>
        <p:spPr>
          <a:xfrm>
            <a:off x="1143000" y="1359610"/>
            <a:ext cx="183382" cy="1824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7"/>
          <p:cNvSpPr/>
          <p:nvPr/>
        </p:nvSpPr>
        <p:spPr>
          <a:xfrm rot="10800000">
            <a:off x="2394152" y="4798007"/>
            <a:ext cx="1263418" cy="345493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7"/>
          <p:cNvSpPr/>
          <p:nvPr/>
        </p:nvSpPr>
        <p:spPr>
          <a:xfrm>
            <a:off x="1122565" y="0"/>
            <a:ext cx="1543386" cy="422052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149858" y="927817"/>
            <a:ext cx="3422142" cy="1172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700"/>
              <a:buFont typeface="Calibri"/>
              <a:buNone/>
              <a:defRPr sz="27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/>
          <p:nvPr/>
        </p:nvSpPr>
        <p:spPr>
          <a:xfrm>
            <a:off x="4069079" y="0"/>
            <a:ext cx="5074921" cy="5143500"/>
          </a:xfrm>
          <a:prstGeom prst="rect">
            <a:avLst/>
          </a:prstGeom>
          <a:solidFill>
            <a:schemeClr val="lt1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body" idx="1"/>
          </p:nvPr>
        </p:nvSpPr>
        <p:spPr>
          <a:xfrm>
            <a:off x="1149857" y="2166593"/>
            <a:ext cx="3422142" cy="1807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548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0" i="0"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/>
          <p:nvPr/>
        </p:nvSpPr>
        <p:spPr>
          <a:xfrm>
            <a:off x="7181851" y="899323"/>
            <a:ext cx="3521645" cy="3503113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8"/>
          <p:cNvSpPr/>
          <p:nvPr/>
        </p:nvSpPr>
        <p:spPr>
          <a:xfrm>
            <a:off x="793994" y="569806"/>
            <a:ext cx="4184162" cy="4162142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8"/>
          <p:cNvSpPr/>
          <p:nvPr/>
        </p:nvSpPr>
        <p:spPr>
          <a:xfrm>
            <a:off x="4732251" y="4309018"/>
            <a:ext cx="79548" cy="7912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8"/>
          <p:cNvSpPr/>
          <p:nvPr/>
        </p:nvSpPr>
        <p:spPr>
          <a:xfrm>
            <a:off x="5297090" y="899323"/>
            <a:ext cx="183382" cy="1824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8"/>
          <p:cNvSpPr/>
          <p:nvPr/>
        </p:nvSpPr>
        <p:spPr>
          <a:xfrm rot="10800000">
            <a:off x="7880582" y="4798007"/>
            <a:ext cx="1263418" cy="345493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1122565" y="0"/>
            <a:ext cx="1543386" cy="422052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828675" y="273844"/>
            <a:ext cx="7686674" cy="527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828675" y="1003954"/>
            <a:ext cx="3686175" cy="3628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2"/>
          </p:nvPr>
        </p:nvSpPr>
        <p:spPr>
          <a:xfrm>
            <a:off x="4629151" y="1003954"/>
            <a:ext cx="3886198" cy="3628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/>
          <p:nvPr/>
        </p:nvSpPr>
        <p:spPr>
          <a:xfrm>
            <a:off x="7181851" y="899323"/>
            <a:ext cx="3521645" cy="3503113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9"/>
          <p:cNvSpPr/>
          <p:nvPr/>
        </p:nvSpPr>
        <p:spPr>
          <a:xfrm>
            <a:off x="793994" y="569806"/>
            <a:ext cx="4184162" cy="4162142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9"/>
          <p:cNvSpPr/>
          <p:nvPr/>
        </p:nvSpPr>
        <p:spPr>
          <a:xfrm>
            <a:off x="4732251" y="4309018"/>
            <a:ext cx="79548" cy="7912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9"/>
          <p:cNvSpPr/>
          <p:nvPr/>
        </p:nvSpPr>
        <p:spPr>
          <a:xfrm>
            <a:off x="5297090" y="899323"/>
            <a:ext cx="183382" cy="1824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9"/>
          <p:cNvSpPr/>
          <p:nvPr/>
        </p:nvSpPr>
        <p:spPr>
          <a:xfrm rot="10800000">
            <a:off x="7880582" y="4798007"/>
            <a:ext cx="1263418" cy="345493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9"/>
          <p:cNvSpPr/>
          <p:nvPr/>
        </p:nvSpPr>
        <p:spPr>
          <a:xfrm>
            <a:off x="1122565" y="0"/>
            <a:ext cx="1543386" cy="422052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828675" y="273844"/>
            <a:ext cx="7686674" cy="527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828675" y="1006348"/>
            <a:ext cx="3669506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2"/>
          </p:nvPr>
        </p:nvSpPr>
        <p:spPr>
          <a:xfrm>
            <a:off x="828675" y="1731307"/>
            <a:ext cx="3669506" cy="2910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marL="914400" lvl="1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marL="1828800" lvl="3" indent="-30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3"/>
          </p:nvPr>
        </p:nvSpPr>
        <p:spPr>
          <a:xfrm>
            <a:off x="4645820" y="1006348"/>
            <a:ext cx="387072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4"/>
          </p:nvPr>
        </p:nvSpPr>
        <p:spPr>
          <a:xfrm>
            <a:off x="4645820" y="1731307"/>
            <a:ext cx="3870722" cy="2910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marL="914400" lvl="1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marL="1828800" lvl="3" indent="-30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/>
          <p:nvPr/>
        </p:nvSpPr>
        <p:spPr>
          <a:xfrm>
            <a:off x="7181851" y="899323"/>
            <a:ext cx="3521645" cy="3503113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20"/>
          <p:cNvSpPr/>
          <p:nvPr/>
        </p:nvSpPr>
        <p:spPr>
          <a:xfrm>
            <a:off x="793994" y="569806"/>
            <a:ext cx="4184162" cy="4162142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4732251" y="4309018"/>
            <a:ext cx="79548" cy="7912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20"/>
          <p:cNvSpPr/>
          <p:nvPr/>
        </p:nvSpPr>
        <p:spPr>
          <a:xfrm>
            <a:off x="3932561" y="4573693"/>
            <a:ext cx="183382" cy="1824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0"/>
          <p:cNvSpPr/>
          <p:nvPr/>
        </p:nvSpPr>
        <p:spPr>
          <a:xfrm rot="10800000">
            <a:off x="7880582" y="4798007"/>
            <a:ext cx="1263418" cy="345493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0"/>
          <p:cNvSpPr/>
          <p:nvPr/>
        </p:nvSpPr>
        <p:spPr>
          <a:xfrm>
            <a:off x="1122565" y="0"/>
            <a:ext cx="1543386" cy="422052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828675" y="342900"/>
            <a:ext cx="2750344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body" idx="1"/>
          </p:nvPr>
        </p:nvSpPr>
        <p:spPr>
          <a:xfrm>
            <a:off x="828675" y="1543050"/>
            <a:ext cx="2750344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body" idx="2"/>
          </p:nvPr>
        </p:nvSpPr>
        <p:spPr>
          <a:xfrm>
            <a:off x="3743172" y="342901"/>
            <a:ext cx="4773369" cy="4052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/>
          <p:nvPr/>
        </p:nvSpPr>
        <p:spPr>
          <a:xfrm>
            <a:off x="7181851" y="899323"/>
            <a:ext cx="3521645" cy="3503113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1"/>
          <p:cNvSpPr/>
          <p:nvPr/>
        </p:nvSpPr>
        <p:spPr>
          <a:xfrm>
            <a:off x="793994" y="569806"/>
            <a:ext cx="4184162" cy="4162142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4732251" y="4309018"/>
            <a:ext cx="79548" cy="7912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1"/>
          <p:cNvSpPr/>
          <p:nvPr/>
        </p:nvSpPr>
        <p:spPr>
          <a:xfrm>
            <a:off x="5297090" y="899323"/>
            <a:ext cx="183382" cy="1824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1"/>
          <p:cNvSpPr/>
          <p:nvPr/>
        </p:nvSpPr>
        <p:spPr>
          <a:xfrm rot="10800000">
            <a:off x="7880582" y="4798007"/>
            <a:ext cx="1263418" cy="345493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1122565" y="0"/>
            <a:ext cx="1543386" cy="422052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1"/>
          <p:cNvSpPr txBox="1">
            <a:spLocks noGrp="1"/>
          </p:cNvSpPr>
          <p:nvPr>
            <p:ph type="title"/>
          </p:nvPr>
        </p:nvSpPr>
        <p:spPr>
          <a:xfrm>
            <a:off x="828675" y="273844"/>
            <a:ext cx="7686674" cy="527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/>
          <p:nvPr/>
        </p:nvSpPr>
        <p:spPr>
          <a:xfrm>
            <a:off x="7181851" y="899323"/>
            <a:ext cx="3521645" cy="3503113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2"/>
          <p:cNvSpPr/>
          <p:nvPr/>
        </p:nvSpPr>
        <p:spPr>
          <a:xfrm>
            <a:off x="793994" y="569806"/>
            <a:ext cx="4184162" cy="4162142"/>
          </a:xfrm>
          <a:prstGeom prst="ellipse">
            <a:avLst/>
          </a:prstGeom>
          <a:noFill/>
          <a:ln w="9525" cap="flat" cmpd="sng">
            <a:solidFill>
              <a:schemeClr val="dk1">
                <a:alpha val="9803"/>
              </a:schemeClr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2"/>
          <p:cNvSpPr/>
          <p:nvPr/>
        </p:nvSpPr>
        <p:spPr>
          <a:xfrm>
            <a:off x="4732251" y="4309018"/>
            <a:ext cx="79548" cy="7912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2"/>
          <p:cNvSpPr/>
          <p:nvPr/>
        </p:nvSpPr>
        <p:spPr>
          <a:xfrm>
            <a:off x="5297090" y="899323"/>
            <a:ext cx="183382" cy="1824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"/>
          <p:cNvSpPr/>
          <p:nvPr/>
        </p:nvSpPr>
        <p:spPr>
          <a:xfrm rot="10800000">
            <a:off x="7880582" y="4798007"/>
            <a:ext cx="1263418" cy="345493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1122565" y="0"/>
            <a:ext cx="1543386" cy="422052"/>
          </a:xfrm>
          <a:custGeom>
            <a:avLst/>
            <a:gdLst/>
            <a:ahLst/>
            <a:cxnLst/>
            <a:rect l="l" t="t" r="r" b="b"/>
            <a:pathLst>
              <a:path w="1684558" h="460657" extrusionOk="0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>
              <a:alpha val="4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828675" y="273844"/>
            <a:ext cx="7686674" cy="527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828675" y="1369219"/>
            <a:ext cx="7686674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54" name="Google Shape;54;p13"/>
          <p:cNvCxnSpPr>
            <a:stCxn id="55" idx="1"/>
          </p:cNvCxnSpPr>
          <p:nvPr/>
        </p:nvCxnSpPr>
        <p:spPr>
          <a:xfrm>
            <a:off x="195335" y="4495560"/>
            <a:ext cx="0" cy="640800"/>
          </a:xfrm>
          <a:prstGeom prst="straightConnector1">
            <a:avLst/>
          </a:prstGeom>
          <a:noFill/>
          <a:ln w="19050" cap="flat" cmpd="sng">
            <a:solidFill>
              <a:schemeClr val="dk1">
                <a:alpha val="69803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" name="Google Shape;55;p13"/>
          <p:cNvSpPr/>
          <p:nvPr/>
        </p:nvSpPr>
        <p:spPr>
          <a:xfrm rot="-5400000">
            <a:off x="-1720375" y="2426924"/>
            <a:ext cx="3831419" cy="305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300" tIns="14300" rIns="14300" bIns="143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214221"/>
                </a:solidFill>
                <a:latin typeface="Calibri"/>
                <a:ea typeface="Calibri"/>
                <a:cs typeface="Calibri"/>
                <a:sym typeface="Calibri"/>
              </a:rPr>
              <a:t>Six Guys-Burger Breakout</a:t>
            </a:r>
            <a:endParaRPr sz="1800" b="1" i="0" u="none" strike="noStrike" cap="none">
              <a:solidFill>
                <a:srgbClr val="21422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260740" y="4844826"/>
            <a:ext cx="527607" cy="18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" name="Google Shape;57;p13"/>
          <p:cNvCxnSpPr>
            <a:endCxn id="55" idx="3"/>
          </p:cNvCxnSpPr>
          <p:nvPr/>
        </p:nvCxnSpPr>
        <p:spPr>
          <a:xfrm>
            <a:off x="195335" y="-59"/>
            <a:ext cx="0" cy="664200"/>
          </a:xfrm>
          <a:prstGeom prst="straightConnector1">
            <a:avLst/>
          </a:prstGeom>
          <a:noFill/>
          <a:ln w="19050" cap="flat" cmpd="sng">
            <a:solidFill>
              <a:schemeClr val="dk1">
                <a:alpha val="69803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52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openxmlformats.org/officeDocument/2006/relationships/image" Target="../media/image20.jp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9.jpg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>
            <a:spLocks noGrp="1"/>
          </p:cNvSpPr>
          <p:nvPr>
            <p:ph type="body" idx="4294967295"/>
          </p:nvPr>
        </p:nvSpPr>
        <p:spPr>
          <a:xfrm>
            <a:off x="-178005" y="3572964"/>
            <a:ext cx="8001000" cy="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3342"/>
              </a:buClr>
              <a:buSzPts val="3000"/>
              <a:buFont typeface="Arial"/>
              <a:buNone/>
            </a:pPr>
            <a:r>
              <a:rPr lang="en" sz="3000" b="0" i="0" u="none" strike="noStrike" cap="none">
                <a:solidFill>
                  <a:srgbClr val="2F3342"/>
                </a:solidFill>
                <a:latin typeface="Calibri"/>
                <a:ea typeface="Calibri"/>
                <a:cs typeface="Calibri"/>
                <a:sym typeface="Calibri"/>
              </a:rPr>
              <a:t>Burger Breakout</a:t>
            </a:r>
            <a:endParaRPr sz="1100"/>
          </a:p>
        </p:txBody>
      </p:sp>
      <p:pic>
        <p:nvPicPr>
          <p:cNvPr id="147" name="Google Shape;147;p23"/>
          <p:cNvPicPr preferRelativeResize="0"/>
          <p:nvPr/>
        </p:nvPicPr>
        <p:blipFill rotWithShape="1">
          <a:blip r:embed="rId5">
            <a:alphaModFix/>
          </a:blip>
          <a:srcRect l="25974" t="28070" r="26066" b="31158"/>
          <a:stretch/>
        </p:blipFill>
        <p:spPr>
          <a:xfrm>
            <a:off x="1225479" y="912635"/>
            <a:ext cx="5194032" cy="2483732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 txBox="1"/>
          <p:nvPr/>
        </p:nvSpPr>
        <p:spPr>
          <a:xfrm>
            <a:off x="6738458" y="1352358"/>
            <a:ext cx="1862356" cy="160428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rgbClr val="214223"/>
              </a:buClr>
              <a:buSzPts val="1400"/>
              <a:buFont typeface="Courier New"/>
              <a:buChar char="o"/>
            </a:pPr>
            <a:r>
              <a:rPr lang="en" sz="1400" b="0" i="0" u="none" strike="noStrike" cap="none">
                <a:solidFill>
                  <a:srgbClr val="214223"/>
                </a:solidFill>
                <a:latin typeface="Calibri"/>
                <a:ea typeface="Calibri"/>
                <a:cs typeface="Calibri"/>
                <a:sym typeface="Calibri"/>
              </a:rPr>
              <a:t>Cooper Dahlberg</a:t>
            </a:r>
            <a:endParaRPr sz="1100"/>
          </a:p>
          <a:p>
            <a:pPr marL="215900" marR="0" lvl="0" indent="-215900" algn="l" rtl="0">
              <a:spcBef>
                <a:spcPts val="500"/>
              </a:spcBef>
              <a:spcAft>
                <a:spcPts val="0"/>
              </a:spcAft>
              <a:buClr>
                <a:srgbClr val="214223"/>
              </a:buClr>
              <a:buSzPts val="1400"/>
              <a:buFont typeface="Courier New"/>
              <a:buChar char="o"/>
            </a:pPr>
            <a:r>
              <a:rPr lang="en" sz="1400" b="0" i="0" u="none" strike="noStrike" cap="none">
                <a:solidFill>
                  <a:srgbClr val="214223"/>
                </a:solidFill>
                <a:latin typeface="Calibri"/>
                <a:ea typeface="Calibri"/>
                <a:cs typeface="Calibri"/>
                <a:sym typeface="Calibri"/>
              </a:rPr>
              <a:t>David Sincyr</a:t>
            </a:r>
            <a:endParaRPr sz="1400" b="0" i="0" u="none" strike="noStrike" cap="none">
              <a:solidFill>
                <a:srgbClr val="21422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l" rtl="0">
              <a:spcBef>
                <a:spcPts val="500"/>
              </a:spcBef>
              <a:spcAft>
                <a:spcPts val="0"/>
              </a:spcAft>
              <a:buClr>
                <a:srgbClr val="214223"/>
              </a:buClr>
              <a:buSzPts val="1400"/>
              <a:buFont typeface="Courier New"/>
              <a:buChar char="o"/>
            </a:pPr>
            <a:r>
              <a:rPr lang="en" sz="1400" b="0" i="0" u="none" strike="noStrike" cap="none">
                <a:solidFill>
                  <a:srgbClr val="214223"/>
                </a:solidFill>
                <a:latin typeface="Calibri"/>
                <a:ea typeface="Calibri"/>
                <a:cs typeface="Calibri"/>
                <a:sym typeface="Calibri"/>
              </a:rPr>
              <a:t>Ethan Esber</a:t>
            </a:r>
            <a:endParaRPr sz="1400" b="0" i="0" u="none" strike="noStrike" cap="none">
              <a:solidFill>
                <a:srgbClr val="21422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l" rtl="0">
              <a:spcBef>
                <a:spcPts val="500"/>
              </a:spcBef>
              <a:spcAft>
                <a:spcPts val="0"/>
              </a:spcAft>
              <a:buClr>
                <a:srgbClr val="214223"/>
              </a:buClr>
              <a:buSzPts val="1400"/>
              <a:buFont typeface="Courier New"/>
              <a:buChar char="o"/>
            </a:pPr>
            <a:r>
              <a:rPr lang="en" sz="1400" b="0" i="0" u="none" strike="noStrike" cap="none">
                <a:solidFill>
                  <a:srgbClr val="214223"/>
                </a:solidFill>
                <a:latin typeface="Calibri"/>
                <a:ea typeface="Calibri"/>
                <a:cs typeface="Calibri"/>
                <a:sym typeface="Calibri"/>
              </a:rPr>
              <a:t>Kevin Finley</a:t>
            </a:r>
            <a:endParaRPr sz="1100"/>
          </a:p>
          <a:p>
            <a:pPr marL="215900" marR="0" lvl="0" indent="-215900" algn="l" rtl="0">
              <a:spcBef>
                <a:spcPts val="500"/>
              </a:spcBef>
              <a:spcAft>
                <a:spcPts val="0"/>
              </a:spcAft>
              <a:buClr>
                <a:srgbClr val="214223"/>
              </a:buClr>
              <a:buSzPts val="1400"/>
              <a:buFont typeface="Courier New"/>
              <a:buChar char="o"/>
            </a:pPr>
            <a:r>
              <a:rPr lang="en" sz="1400" b="0" i="0" u="none" strike="noStrike" cap="none">
                <a:solidFill>
                  <a:srgbClr val="214223"/>
                </a:solidFill>
                <a:latin typeface="Calibri"/>
                <a:ea typeface="Calibri"/>
                <a:cs typeface="Calibri"/>
                <a:sym typeface="Calibri"/>
              </a:rPr>
              <a:t>Michael Rumohr</a:t>
            </a:r>
            <a:endParaRPr sz="1100"/>
          </a:p>
          <a:p>
            <a:pPr marL="215900" marR="0" lvl="0" indent="-215900" algn="l" rtl="0">
              <a:spcBef>
                <a:spcPts val="500"/>
              </a:spcBef>
              <a:spcAft>
                <a:spcPts val="0"/>
              </a:spcAft>
              <a:buClr>
                <a:srgbClr val="214223"/>
              </a:buClr>
              <a:buSzPts val="1400"/>
              <a:buFont typeface="Courier New"/>
              <a:buChar char="o"/>
            </a:pPr>
            <a:r>
              <a:rPr lang="en" sz="1400" b="0" i="0" u="none" strike="noStrike" cap="none">
                <a:solidFill>
                  <a:srgbClr val="214223"/>
                </a:solidFill>
                <a:latin typeface="Calibri"/>
                <a:ea typeface="Calibri"/>
                <a:cs typeface="Calibri"/>
                <a:sym typeface="Calibri"/>
              </a:rPr>
              <a:t>Michael Taylor</a:t>
            </a:r>
            <a:endParaRPr sz="1100"/>
          </a:p>
        </p:txBody>
      </p:sp>
      <p:pic>
        <p:nvPicPr>
          <p:cNvPr id="2" name="Slide 1">
            <a:hlinkClick r:id="" action="ppaction://media"/>
            <a:extLst>
              <a:ext uri="{FF2B5EF4-FFF2-40B4-BE49-F238E27FC236}">
                <a16:creationId xmlns:a16="http://schemas.microsoft.com/office/drawing/2014/main" id="{636EC0DA-A206-46EE-A00C-BEBC1D6C92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9635" y="3697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2000"/>
    </mc:Choice>
    <mc:Fallback xmlns="">
      <p:transition spd="slow" advClick="0" advTm="2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66832" y="1064025"/>
            <a:ext cx="4099623" cy="1486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9656" y="1064026"/>
            <a:ext cx="4099622" cy="1481241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2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Important Sequence Diagrams: Save Game</a:t>
            </a:r>
            <a:endParaRPr sz="1100"/>
          </a:p>
        </p:txBody>
      </p:sp>
      <p:sp>
        <p:nvSpPr>
          <p:cNvPr id="220" name="Google Shape;220;p32"/>
          <p:cNvSpPr txBox="1"/>
          <p:nvPr/>
        </p:nvSpPr>
        <p:spPr>
          <a:xfrm>
            <a:off x="518519" y="811166"/>
            <a:ext cx="8447938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Sequence Diagram:                                                                          Design Sequence Diagram:</a:t>
            </a:r>
            <a:endParaRPr sz="1100"/>
          </a:p>
        </p:txBody>
      </p:sp>
      <p:sp>
        <p:nvSpPr>
          <p:cNvPr id="221" name="Google Shape;221;p32"/>
          <p:cNvSpPr txBox="1"/>
          <p:nvPr/>
        </p:nvSpPr>
        <p:spPr>
          <a:xfrm>
            <a:off x="6916643" y="2802888"/>
            <a:ext cx="2183236" cy="4847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Slides updated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(2-4 slides)</a:t>
            </a:r>
            <a:endParaRPr sz="1100"/>
          </a:p>
        </p:txBody>
      </p:sp>
      <p:sp>
        <p:nvSpPr>
          <p:cNvPr id="222" name="Google Shape;222;p32"/>
          <p:cNvSpPr txBox="1"/>
          <p:nvPr/>
        </p:nvSpPr>
        <p:spPr>
          <a:xfrm>
            <a:off x="518518" y="2594661"/>
            <a:ext cx="8447938" cy="2527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Sequence Step Description:</a:t>
            </a:r>
            <a:endParaRPr sz="1100"/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Title: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Save Game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Actor(s):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Precondition: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has selected “yes” at prompt to save game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Outcome: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current game session state is saved and the game session is resumed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User Actions						System Actions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3.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User clicks UI “yes” button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4.1.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Game UI generates a save game message and sends it to the 							        message controller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4.2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Message controller sends the save game call to the game 							       controller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4.3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game controller saves the current game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5/6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user interface return to the game view 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66830" y="1064026"/>
            <a:ext cx="4099623" cy="1481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9776" y="1064026"/>
            <a:ext cx="4099623" cy="1481241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3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Important Sequence Diagrams: Load Game</a:t>
            </a:r>
            <a:endParaRPr sz="1100"/>
          </a:p>
        </p:txBody>
      </p:sp>
      <p:sp>
        <p:nvSpPr>
          <p:cNvPr id="230" name="Google Shape;230;p33"/>
          <p:cNvSpPr txBox="1"/>
          <p:nvPr/>
        </p:nvSpPr>
        <p:spPr>
          <a:xfrm>
            <a:off x="518519" y="811166"/>
            <a:ext cx="8447938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Sequence Diagram:                                                                          Design Sequence Diagram:</a:t>
            </a:r>
            <a:endParaRPr sz="1100"/>
          </a:p>
        </p:txBody>
      </p:sp>
      <p:sp>
        <p:nvSpPr>
          <p:cNvPr id="231" name="Google Shape;231;p33"/>
          <p:cNvSpPr txBox="1"/>
          <p:nvPr/>
        </p:nvSpPr>
        <p:spPr>
          <a:xfrm>
            <a:off x="6916643" y="2802888"/>
            <a:ext cx="2183236" cy="4847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Slides updated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(2-4 slides)</a:t>
            </a:r>
            <a:endParaRPr sz="1100"/>
          </a:p>
        </p:txBody>
      </p:sp>
      <p:sp>
        <p:nvSpPr>
          <p:cNvPr id="232" name="Google Shape;232;p33"/>
          <p:cNvSpPr txBox="1"/>
          <p:nvPr/>
        </p:nvSpPr>
        <p:spPr>
          <a:xfrm>
            <a:off x="518518" y="2594661"/>
            <a:ext cx="8447938" cy="2527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Sequence Step Description:</a:t>
            </a:r>
            <a:endParaRPr sz="1100"/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Title: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Load Game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Actor(s):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Precondition: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has selected “yes” at prompt to load game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Outcome: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current game session state is saved and the game session is resumed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User Actions						System Actions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3.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User clicks UI “yes” button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4.1.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Game UI generates a load game message and sends it to the 							        message controller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4.2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Message controller sends the load game call to the game 							       controller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4.3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game controller loads the game data previously saved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5/6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user interface return to the game view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Domain Model</a:t>
            </a:r>
            <a:endParaRPr sz="1100"/>
          </a:p>
        </p:txBody>
      </p:sp>
      <p:pic>
        <p:nvPicPr>
          <p:cNvPr id="238" name="Google Shape;23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0575" y="990475"/>
            <a:ext cx="6327049" cy="3421656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4"/>
          <p:cNvSpPr txBox="1"/>
          <p:nvPr/>
        </p:nvSpPr>
        <p:spPr>
          <a:xfrm>
            <a:off x="7367625" y="669500"/>
            <a:ext cx="1723800" cy="321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Updated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Detailed Design Diagrams</a:t>
            </a:r>
            <a:endParaRPr sz="1100"/>
          </a:p>
        </p:txBody>
      </p:sp>
      <p:sp>
        <p:nvSpPr>
          <p:cNvPr id="245" name="Google Shape;245;p35"/>
          <p:cNvSpPr txBox="1"/>
          <p:nvPr/>
        </p:nvSpPr>
        <p:spPr>
          <a:xfrm>
            <a:off x="1065492" y="965420"/>
            <a:ext cx="7646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1100"/>
          </a:p>
        </p:txBody>
      </p:sp>
      <p:sp>
        <p:nvSpPr>
          <p:cNvPr id="246" name="Google Shape;246;p35"/>
          <p:cNvSpPr txBox="1"/>
          <p:nvPr/>
        </p:nvSpPr>
        <p:spPr>
          <a:xfrm>
            <a:off x="7367632" y="669500"/>
            <a:ext cx="1723800" cy="692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update slide.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-2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slides)</a:t>
            </a:r>
            <a:endParaRPr sz="1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6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Architecture Design Used</a:t>
            </a:r>
            <a:endParaRPr sz="1100"/>
          </a:p>
        </p:txBody>
      </p:sp>
      <p:sp>
        <p:nvSpPr>
          <p:cNvPr id="252" name="Google Shape;252;p36"/>
          <p:cNvSpPr txBox="1"/>
          <p:nvPr/>
        </p:nvSpPr>
        <p:spPr>
          <a:xfrm>
            <a:off x="7367632" y="669500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Updated CHD</a:t>
            </a:r>
            <a:endParaRPr sz="1100"/>
          </a:p>
        </p:txBody>
      </p:sp>
      <p:pic>
        <p:nvPicPr>
          <p:cNvPr id="253" name="Google Shape;25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2425" y="750018"/>
            <a:ext cx="4059160" cy="4163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7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Design Patterns Used</a:t>
            </a:r>
            <a:endParaRPr sz="1100"/>
          </a:p>
        </p:txBody>
      </p:sp>
      <p:sp>
        <p:nvSpPr>
          <p:cNvPr id="259" name="Google Shape;259;p37"/>
          <p:cNvSpPr txBox="1"/>
          <p:nvPr/>
        </p:nvSpPr>
        <p:spPr>
          <a:xfrm>
            <a:off x="7367625" y="669500"/>
            <a:ext cx="1723800" cy="322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Updated</a:t>
            </a:r>
            <a:endParaRPr sz="1100"/>
          </a:p>
        </p:txBody>
      </p:sp>
      <p:pic>
        <p:nvPicPr>
          <p:cNvPr id="260" name="Google Shape;26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1125" y="932500"/>
            <a:ext cx="5199775" cy="352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8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Configuration Plans</a:t>
            </a:r>
            <a:endParaRPr sz="1100"/>
          </a:p>
        </p:txBody>
      </p:sp>
      <p:sp>
        <p:nvSpPr>
          <p:cNvPr id="266" name="Google Shape;266;p38"/>
          <p:cNvSpPr txBox="1"/>
          <p:nvPr/>
        </p:nvSpPr>
        <p:spPr>
          <a:xfrm>
            <a:off x="1065492" y="965420"/>
            <a:ext cx="7646817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1100"/>
          </a:p>
        </p:txBody>
      </p:sp>
      <p:sp>
        <p:nvSpPr>
          <p:cNvPr id="267" name="Google Shape;267;p38"/>
          <p:cNvSpPr txBox="1"/>
          <p:nvPr/>
        </p:nvSpPr>
        <p:spPr>
          <a:xfrm>
            <a:off x="7367632" y="669500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update slide.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(1-2 slides)</a:t>
            </a:r>
            <a:endParaRPr sz="1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Summary of Test Plan, Test Cases and Results</a:t>
            </a:r>
            <a:endParaRPr sz="1100"/>
          </a:p>
        </p:txBody>
      </p:sp>
      <p:sp>
        <p:nvSpPr>
          <p:cNvPr id="273" name="Google Shape;273;p39"/>
          <p:cNvSpPr txBox="1"/>
          <p:nvPr/>
        </p:nvSpPr>
        <p:spPr>
          <a:xfrm>
            <a:off x="1065492" y="965420"/>
            <a:ext cx="7646817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1100"/>
          </a:p>
        </p:txBody>
      </p:sp>
      <p:sp>
        <p:nvSpPr>
          <p:cNvPr id="274" name="Google Shape;274;p39"/>
          <p:cNvSpPr txBox="1"/>
          <p:nvPr/>
        </p:nvSpPr>
        <p:spPr>
          <a:xfrm>
            <a:off x="7367632" y="669500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update slide.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(2-4 slides)</a:t>
            </a:r>
            <a:endParaRPr sz="11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Results of Focus Group &amp; Usability Study</a:t>
            </a:r>
            <a:endParaRPr sz="1100"/>
          </a:p>
        </p:txBody>
      </p:sp>
      <p:sp>
        <p:nvSpPr>
          <p:cNvPr id="280" name="Google Shape;280;p40"/>
          <p:cNvSpPr txBox="1"/>
          <p:nvPr/>
        </p:nvSpPr>
        <p:spPr>
          <a:xfrm>
            <a:off x="1065492" y="965420"/>
            <a:ext cx="7646817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Good: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Comical, eccentric art style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Enjoyable, but needs more content.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Players compared the game to Mario and Sonic, with a fun theme.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Theme and character controls.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40"/>
          <p:cNvSpPr txBox="1"/>
          <p:nvPr/>
        </p:nvSpPr>
        <p:spPr>
          <a:xfrm>
            <a:off x="7367632" y="669500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update slide.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(2-4 slides)</a:t>
            </a: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1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Results of Focus Group &amp; Usability Study II</a:t>
            </a:r>
            <a:endParaRPr sz="1100"/>
          </a:p>
        </p:txBody>
      </p:sp>
      <p:sp>
        <p:nvSpPr>
          <p:cNvPr id="287" name="Google Shape;287;p41"/>
          <p:cNvSpPr txBox="1"/>
          <p:nvPr/>
        </p:nvSpPr>
        <p:spPr>
          <a:xfrm>
            <a:off x="7367632" y="669500"/>
            <a:ext cx="1723800" cy="692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update slide.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(2-4 slides)</a:t>
            </a:r>
            <a:endParaRPr sz="1100"/>
          </a:p>
        </p:txBody>
      </p:sp>
      <p:sp>
        <p:nvSpPr>
          <p:cNvPr id="288" name="Google Shape;288;p41"/>
          <p:cNvSpPr txBox="1"/>
          <p:nvPr/>
        </p:nvSpPr>
        <p:spPr>
          <a:xfrm>
            <a:off x="1065492" y="965420"/>
            <a:ext cx="7646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Bad: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Limited content, needs more enemies, levels etc.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Designed for PC, not a mobile app.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the time of review, our Focus Group stated low interest in purchasing the app for money.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Theme may be limiting in terms of content.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Overview of Burger Breakout</a:t>
            </a:r>
            <a:endParaRPr sz="1100"/>
          </a:p>
        </p:txBody>
      </p:sp>
      <p:sp>
        <p:nvSpPr>
          <p:cNvPr id="154" name="Google Shape;154;p24"/>
          <p:cNvSpPr txBox="1"/>
          <p:nvPr/>
        </p:nvSpPr>
        <p:spPr>
          <a:xfrm>
            <a:off x="856519" y="1483448"/>
            <a:ext cx="3911709" cy="2562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2D Side Scroller</a:t>
            </a:r>
            <a:endParaRPr sz="1100"/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Featuring running, jumping, and fighting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Uses traditional controls to move the character around for familiarity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 gameplay with mesmerizing visuals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4"/>
          <p:cNvSpPr txBox="1"/>
          <p:nvPr/>
        </p:nvSpPr>
        <p:spPr>
          <a:xfrm>
            <a:off x="4809435" y="1483448"/>
            <a:ext cx="3911709" cy="2562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Original drawn art, characters, and enemies.</a:t>
            </a:r>
            <a:endParaRPr sz="1100"/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○"/>
            </a:pPr>
            <a:r>
              <a:rPr lang="e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Enjoy 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original </a:t>
            </a:r>
            <a:r>
              <a:rPr lang="e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background music while playing </a:t>
            </a:r>
            <a:endParaRPr sz="1100"/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○"/>
            </a:pPr>
            <a:r>
              <a:rPr lang="e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Retro pixel theme 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</a:t>
            </a:r>
            <a:r>
              <a:rPr lang="e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nostalgia overload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Original hand made animations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4"/>
          <p:cNvSpPr txBox="1"/>
          <p:nvPr/>
        </p:nvSpPr>
        <p:spPr>
          <a:xfrm>
            <a:off x="7355048" y="147168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add to overview slide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(1-2 slides)</a:t>
            </a:r>
            <a:endParaRPr sz="1100"/>
          </a:p>
        </p:txBody>
      </p:sp>
      <p:pic>
        <p:nvPicPr>
          <p:cNvPr id="2" name="Slide 2">
            <a:hlinkClick r:id="" action="ppaction://media"/>
            <a:extLst>
              <a:ext uri="{FF2B5EF4-FFF2-40B4-BE49-F238E27FC236}">
                <a16:creationId xmlns:a16="http://schemas.microsoft.com/office/drawing/2014/main" id="{EEDB06F0-0F6A-49A7-B10E-8E906B26E7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6919" y="10643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4000"/>
    </mc:Choice>
    <mc:Fallback xmlns="">
      <p:transition spd="slow" advClick="0" advTm="4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Security and Privacy Concerns Addressed</a:t>
            </a:r>
            <a:endParaRPr sz="1100"/>
          </a:p>
        </p:txBody>
      </p:sp>
      <p:sp>
        <p:nvSpPr>
          <p:cNvPr id="294" name="Google Shape;294;p42"/>
          <p:cNvSpPr txBox="1"/>
          <p:nvPr/>
        </p:nvSpPr>
        <p:spPr>
          <a:xfrm>
            <a:off x="877875" y="1387175"/>
            <a:ext cx="80172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o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Unity3D Engine is constantly patched to secure newly discovered vulnerabilities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In March 2019, Unity received a patch to fix a vulnerability involving remote code execution. This affected all Unity versions on all versions of Windows.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42"/>
          <p:cNvSpPr txBox="1"/>
          <p:nvPr/>
        </p:nvSpPr>
        <p:spPr>
          <a:xfrm>
            <a:off x="7310357" y="675300"/>
            <a:ext cx="1723800" cy="692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Updated CHD</a:t>
            </a:r>
            <a:endParaRPr sz="1100"/>
          </a:p>
        </p:txBody>
      </p:sp>
      <p:sp>
        <p:nvSpPr>
          <p:cNvPr id="296" name="Google Shape;296;p42"/>
          <p:cNvSpPr txBox="1"/>
          <p:nvPr/>
        </p:nvSpPr>
        <p:spPr>
          <a:xfrm>
            <a:off x="877875" y="2912275"/>
            <a:ext cx="80172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o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Unity practices responsible disclosure and transparency, and continues to remain PCI compliant.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3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Security and Privacy Concerns Addressed II</a:t>
            </a:r>
            <a:endParaRPr sz="1100"/>
          </a:p>
        </p:txBody>
      </p:sp>
      <p:sp>
        <p:nvSpPr>
          <p:cNvPr id="302" name="Google Shape;302;p43"/>
          <p:cNvSpPr txBox="1"/>
          <p:nvPr/>
        </p:nvSpPr>
        <p:spPr>
          <a:xfrm>
            <a:off x="7122082" y="3541300"/>
            <a:ext cx="1723800" cy="692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Updated CHD</a:t>
            </a:r>
            <a:endParaRPr sz="1100"/>
          </a:p>
        </p:txBody>
      </p:sp>
      <p:sp>
        <p:nvSpPr>
          <p:cNvPr id="303" name="Google Shape;303;p43"/>
          <p:cNvSpPr txBox="1"/>
          <p:nvPr/>
        </p:nvSpPr>
        <p:spPr>
          <a:xfrm>
            <a:off x="828675" y="1238300"/>
            <a:ext cx="80172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o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Our game does not involve network capabilities, so security our concerns  focus mainly on integrity of the gameplay by eliminating or mitigating exploitable bugs.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o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The player’s access to the system beyond the GUI is hidden away, or else it could be used to gain an unfair advantage.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o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Some developers leave some of the ease-of-development features hidden in the game in the form of cheat codes.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(e.g., infinite health cheat)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4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Mock-Up of Burger Breakout </a:t>
            </a:r>
            <a:endParaRPr sz="1100"/>
          </a:p>
        </p:txBody>
      </p:sp>
      <p:sp>
        <p:nvSpPr>
          <p:cNvPr id="309" name="Google Shape;309;p44"/>
          <p:cNvSpPr txBox="1"/>
          <p:nvPr/>
        </p:nvSpPr>
        <p:spPr>
          <a:xfrm>
            <a:off x="1065492" y="965420"/>
            <a:ext cx="3119948" cy="2669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Still in the early development stage and will add the following features:</a:t>
            </a:r>
            <a:endParaRPr sz="1100"/>
          </a:p>
          <a:p>
            <a:pPr marL="254000" marR="0" lvl="0" indent="-2540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Mechanics</a:t>
            </a:r>
            <a:endParaRPr sz="1100"/>
          </a:p>
          <a:p>
            <a:pPr marL="254000" marR="0" lvl="0" indent="-2540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Enemies</a:t>
            </a:r>
            <a:endParaRPr sz="1100"/>
          </a:p>
          <a:p>
            <a:pPr marL="254000" marR="0" lvl="0" indent="-2540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Hazards</a:t>
            </a:r>
            <a:endParaRPr sz="1100"/>
          </a:p>
          <a:p>
            <a:pPr marL="254000" marR="0" lvl="0" indent="-2540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Scenery</a:t>
            </a:r>
            <a:endParaRPr sz="1100"/>
          </a:p>
          <a:p>
            <a:pPr marL="254000" marR="0" lvl="0" indent="-1397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0" name="Google Shape;310;p44" title="burg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11023" y="1063632"/>
            <a:ext cx="4572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4"/>
          <p:cNvSpPr txBox="1"/>
          <p:nvPr/>
        </p:nvSpPr>
        <p:spPr>
          <a:xfrm>
            <a:off x="7348757" y="147168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update slide.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(2-3 slides)</a:t>
            </a:r>
            <a:endParaRPr sz="11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5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Early Concept Art: Characters</a:t>
            </a:r>
            <a:endParaRPr sz="1100"/>
          </a:p>
        </p:txBody>
      </p:sp>
      <p:pic>
        <p:nvPicPr>
          <p:cNvPr id="317" name="Google Shape;317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5015" y="1307831"/>
            <a:ext cx="2065796" cy="197438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18" name="Google Shape;318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32838" y="1307831"/>
            <a:ext cx="2211479" cy="197438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19" name="Google Shape;319;p4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64030" y="1341735"/>
            <a:ext cx="1386654" cy="99587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20" name="Google Shape;320;p4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964030" y="2393935"/>
            <a:ext cx="1386654" cy="88828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21" name="Google Shape;321;p45"/>
          <p:cNvSpPr txBox="1"/>
          <p:nvPr/>
        </p:nvSpPr>
        <p:spPr>
          <a:xfrm>
            <a:off x="1165016" y="3240627"/>
            <a:ext cx="2065796" cy="623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Main Character – needs to be named</a:t>
            </a:r>
            <a:endParaRPr sz="1100"/>
          </a:p>
        </p:txBody>
      </p:sp>
      <p:sp>
        <p:nvSpPr>
          <p:cNvPr id="322" name="Google Shape;322;p45"/>
          <p:cNvSpPr txBox="1"/>
          <p:nvPr/>
        </p:nvSpPr>
        <p:spPr>
          <a:xfrm>
            <a:off x="5904362" y="3240627"/>
            <a:ext cx="2483738" cy="623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Hot Dawg Boss –Sausage link Nunchaku wielding</a:t>
            </a:r>
            <a:endParaRPr sz="1100"/>
          </a:p>
        </p:txBody>
      </p:sp>
      <p:sp>
        <p:nvSpPr>
          <p:cNvPr id="323" name="Google Shape;323;p45"/>
          <p:cNvSpPr txBox="1"/>
          <p:nvPr/>
        </p:nvSpPr>
        <p:spPr>
          <a:xfrm>
            <a:off x="3624460" y="3282220"/>
            <a:ext cx="2065796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Mouse NPC</a:t>
            </a:r>
            <a:endParaRPr sz="1100"/>
          </a:p>
        </p:txBody>
      </p:sp>
      <p:sp>
        <p:nvSpPr>
          <p:cNvPr id="324" name="Google Shape;324;p45"/>
          <p:cNvSpPr txBox="1"/>
          <p:nvPr/>
        </p:nvSpPr>
        <p:spPr>
          <a:xfrm>
            <a:off x="7348757" y="147168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Kept character slides in case we want to reuse </a:t>
            </a:r>
            <a:endParaRPr sz="11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6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Early Concept Art: Throwable Items</a:t>
            </a:r>
            <a:endParaRPr sz="1100"/>
          </a:p>
        </p:txBody>
      </p:sp>
      <p:sp>
        <p:nvSpPr>
          <p:cNvPr id="330" name="Google Shape;330;p46"/>
          <p:cNvSpPr txBox="1"/>
          <p:nvPr/>
        </p:nvSpPr>
        <p:spPr>
          <a:xfrm>
            <a:off x="952742" y="3531146"/>
            <a:ext cx="2065796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French Fries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Bottom: Fry-a-rang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46"/>
          <p:cNvSpPr txBox="1"/>
          <p:nvPr/>
        </p:nvSpPr>
        <p:spPr>
          <a:xfrm>
            <a:off x="6388146" y="3735728"/>
            <a:ext cx="1529807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Fountain Drink</a:t>
            </a:r>
            <a:endParaRPr sz="1100"/>
          </a:p>
        </p:txBody>
      </p:sp>
      <p:pic>
        <p:nvPicPr>
          <p:cNvPr id="332" name="Google Shape;332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5015" y="1915417"/>
            <a:ext cx="1585390" cy="57263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33" name="Google Shape;333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65015" y="2565595"/>
            <a:ext cx="1590841" cy="9676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34" name="Google Shape;334;p4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65015" y="1307831"/>
            <a:ext cx="1590841" cy="53004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35" name="Google Shape;335;p4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388146" y="1307831"/>
            <a:ext cx="1529807" cy="244938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36" name="Google Shape;336;p4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513143" y="1307831"/>
            <a:ext cx="1411291" cy="158213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37" name="Google Shape;337;p4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994067" y="1307831"/>
            <a:ext cx="636791" cy="158213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38" name="Google Shape;338;p46"/>
          <p:cNvSpPr txBox="1"/>
          <p:nvPr/>
        </p:nvSpPr>
        <p:spPr>
          <a:xfrm>
            <a:off x="3513142" y="2889963"/>
            <a:ext cx="2117715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Lettuce</a:t>
            </a:r>
            <a:endParaRPr sz="1100"/>
          </a:p>
        </p:txBody>
      </p:sp>
      <p:sp>
        <p:nvSpPr>
          <p:cNvPr id="339" name="Google Shape;339;p46"/>
          <p:cNvSpPr txBox="1"/>
          <p:nvPr/>
        </p:nvSpPr>
        <p:spPr>
          <a:xfrm>
            <a:off x="7348757" y="147168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Kept character slides in case we want to reuse </a:t>
            </a:r>
            <a:endParaRPr sz="11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45077" y="1301105"/>
            <a:ext cx="1341084" cy="147467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45" name="Google Shape;345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65014" y="1298151"/>
            <a:ext cx="1498715" cy="148058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46" name="Google Shape;346;p47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Early Concept Art: Hazards</a:t>
            </a:r>
            <a:endParaRPr sz="1100"/>
          </a:p>
        </p:txBody>
      </p:sp>
      <p:sp>
        <p:nvSpPr>
          <p:cNvPr id="347" name="Google Shape;347;p47"/>
          <p:cNvSpPr txBox="1"/>
          <p:nvPr/>
        </p:nvSpPr>
        <p:spPr>
          <a:xfrm>
            <a:off x="1165014" y="2795925"/>
            <a:ext cx="1498715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Dropped Food</a:t>
            </a:r>
            <a:endParaRPr sz="1100"/>
          </a:p>
        </p:txBody>
      </p:sp>
      <p:sp>
        <p:nvSpPr>
          <p:cNvPr id="348" name="Google Shape;348;p47"/>
          <p:cNvSpPr txBox="1"/>
          <p:nvPr/>
        </p:nvSpPr>
        <p:spPr>
          <a:xfrm>
            <a:off x="5070592" y="3423113"/>
            <a:ext cx="3679031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Timed Jumps Across Kitchen Burners</a:t>
            </a:r>
            <a:endParaRPr sz="1100"/>
          </a:p>
        </p:txBody>
      </p:sp>
      <p:pic>
        <p:nvPicPr>
          <p:cNvPr id="349" name="Google Shape;349;p47"/>
          <p:cNvPicPr preferRelativeResize="0"/>
          <p:nvPr/>
        </p:nvPicPr>
        <p:blipFill rotWithShape="1">
          <a:blip r:embed="rId5">
            <a:alphaModFix/>
          </a:blip>
          <a:srcRect r="546"/>
          <a:stretch/>
        </p:blipFill>
        <p:spPr>
          <a:xfrm>
            <a:off x="5209523" y="1298151"/>
            <a:ext cx="3401169" cy="212496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50" name="Google Shape;350;p47"/>
          <p:cNvPicPr preferRelativeResize="0"/>
          <p:nvPr/>
        </p:nvPicPr>
        <p:blipFill rotWithShape="1">
          <a:blip r:embed="rId6">
            <a:alphaModFix/>
          </a:blip>
          <a:srcRect t="759"/>
          <a:stretch/>
        </p:blipFill>
        <p:spPr>
          <a:xfrm rot="-5400000">
            <a:off x="2306680" y="2262049"/>
            <a:ext cx="788416" cy="317054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51" name="Google Shape;351;p47"/>
          <p:cNvSpPr txBox="1"/>
          <p:nvPr/>
        </p:nvSpPr>
        <p:spPr>
          <a:xfrm>
            <a:off x="2843627" y="2791631"/>
            <a:ext cx="1498715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Tomato Slices</a:t>
            </a:r>
            <a:endParaRPr sz="1100"/>
          </a:p>
        </p:txBody>
      </p:sp>
      <p:sp>
        <p:nvSpPr>
          <p:cNvPr id="352" name="Google Shape;352;p47"/>
          <p:cNvSpPr txBox="1"/>
          <p:nvPr/>
        </p:nvSpPr>
        <p:spPr>
          <a:xfrm>
            <a:off x="1091359" y="4241530"/>
            <a:ext cx="3194801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Knives Being Used by Humans</a:t>
            </a:r>
            <a:endParaRPr sz="1100"/>
          </a:p>
        </p:txBody>
      </p:sp>
      <p:sp>
        <p:nvSpPr>
          <p:cNvPr id="353" name="Google Shape;353;p47"/>
          <p:cNvSpPr txBox="1"/>
          <p:nvPr/>
        </p:nvSpPr>
        <p:spPr>
          <a:xfrm>
            <a:off x="7348757" y="147168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Kept character slides in case we want to reuse </a:t>
            </a:r>
            <a:endParaRPr sz="11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8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Breakdown of Level of Effort for Team Members</a:t>
            </a:r>
            <a:endParaRPr sz="1100"/>
          </a:p>
        </p:txBody>
      </p:sp>
      <p:sp>
        <p:nvSpPr>
          <p:cNvPr id="359" name="Google Shape;359;p48"/>
          <p:cNvSpPr txBox="1"/>
          <p:nvPr/>
        </p:nvSpPr>
        <p:spPr>
          <a:xfrm>
            <a:off x="1065492" y="965420"/>
            <a:ext cx="7646817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1100"/>
          </a:p>
        </p:txBody>
      </p:sp>
      <p:sp>
        <p:nvSpPr>
          <p:cNvPr id="360" name="Google Shape;360;p48"/>
          <p:cNvSpPr txBox="1"/>
          <p:nvPr/>
        </p:nvSpPr>
        <p:spPr>
          <a:xfrm>
            <a:off x="7103378" y="669500"/>
            <a:ext cx="1988191" cy="110799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“Who did what and the percentage. A summary of the product backlog can be used.”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(1-2 slides)</a:t>
            </a:r>
            <a:endParaRPr sz="11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9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Work Left on Burger Breakout</a:t>
            </a:r>
            <a:endParaRPr sz="1100"/>
          </a:p>
        </p:txBody>
      </p:sp>
      <p:sp>
        <p:nvSpPr>
          <p:cNvPr id="366" name="Google Shape;366;p49"/>
          <p:cNvSpPr txBox="1"/>
          <p:nvPr/>
        </p:nvSpPr>
        <p:spPr>
          <a:xfrm>
            <a:off x="1065492" y="965420"/>
            <a:ext cx="7646817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Configurable menu options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Sound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Graphics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Typical game features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Save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Load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Clear set of goals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scores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Achievements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49"/>
          <p:cNvSpPr txBox="1"/>
          <p:nvPr/>
        </p:nvSpPr>
        <p:spPr>
          <a:xfrm>
            <a:off x="7103378" y="669500"/>
            <a:ext cx="1988191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update slide.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(1-2 slides)</a:t>
            </a:r>
            <a:endParaRPr sz="1100"/>
          </a:p>
        </p:txBody>
      </p:sp>
      <p:pic>
        <p:nvPicPr>
          <p:cNvPr id="2" name="Slide 27">
            <a:hlinkClick r:id="" action="ppaction://media"/>
            <a:extLst>
              <a:ext uri="{FF2B5EF4-FFF2-40B4-BE49-F238E27FC236}">
                <a16:creationId xmlns:a16="http://schemas.microsoft.com/office/drawing/2014/main" id="{ED9E4AAA-8A9C-4BA9-954C-D9F5C1901B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2445" y="6998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2000"/>
    </mc:Choice>
    <mc:Fallback xmlns="">
      <p:transition spd="slow" advClick="0" advTm="4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0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Work Left on Burger Breakout</a:t>
            </a:r>
            <a:endParaRPr sz="1100"/>
          </a:p>
        </p:txBody>
      </p:sp>
      <p:sp>
        <p:nvSpPr>
          <p:cNvPr id="373" name="Google Shape;373;p50"/>
          <p:cNvSpPr txBox="1"/>
          <p:nvPr/>
        </p:nvSpPr>
        <p:spPr>
          <a:xfrm>
            <a:off x="1065500" y="965476"/>
            <a:ext cx="7646700" cy="34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Environments and levels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Additional types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Improved detail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Powerups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Different throwable items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Drinks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Lettuce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Enemies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AI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Bosses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Different types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Animations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50"/>
          <p:cNvSpPr txBox="1"/>
          <p:nvPr/>
        </p:nvSpPr>
        <p:spPr>
          <a:xfrm>
            <a:off x="7103378" y="669500"/>
            <a:ext cx="1988100" cy="692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update slide.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(1-2 slides)</a:t>
            </a:r>
            <a:endParaRPr sz="1100"/>
          </a:p>
        </p:txBody>
      </p:sp>
      <p:pic>
        <p:nvPicPr>
          <p:cNvPr id="2" name="Slide 28">
            <a:hlinkClick r:id="" action="ppaction://media"/>
            <a:extLst>
              <a:ext uri="{FF2B5EF4-FFF2-40B4-BE49-F238E27FC236}">
                <a16:creationId xmlns:a16="http://schemas.microsoft.com/office/drawing/2014/main" id="{946E09EE-152B-4B79-B87E-FCE7920F09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1000" y="10636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2000"/>
    </mc:Choice>
    <mc:Fallback xmlns="">
      <p:transition spd="slow" advClick="0" advTm="4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1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Link to Burger Breakout</a:t>
            </a:r>
            <a:endParaRPr sz="1100"/>
          </a:p>
        </p:txBody>
      </p:sp>
      <p:sp>
        <p:nvSpPr>
          <p:cNvPr id="380" name="Google Shape;380;p51"/>
          <p:cNvSpPr txBox="1"/>
          <p:nvPr/>
        </p:nvSpPr>
        <p:spPr>
          <a:xfrm>
            <a:off x="1065492" y="965420"/>
            <a:ext cx="7646817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1100"/>
          </a:p>
        </p:txBody>
      </p:sp>
      <p:sp>
        <p:nvSpPr>
          <p:cNvPr id="381" name="Google Shape;381;p51"/>
          <p:cNvSpPr txBox="1"/>
          <p:nvPr/>
        </p:nvSpPr>
        <p:spPr>
          <a:xfrm>
            <a:off x="6939793" y="669500"/>
            <a:ext cx="2151777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“A link to downloadable application.”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 slide)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Overview of Burger Breakout</a:t>
            </a:r>
            <a:endParaRPr sz="1100"/>
          </a:p>
        </p:txBody>
      </p:sp>
      <p:sp>
        <p:nvSpPr>
          <p:cNvPr id="162" name="Google Shape;162;p25"/>
          <p:cNvSpPr txBox="1"/>
          <p:nvPr/>
        </p:nvSpPr>
        <p:spPr>
          <a:xfrm>
            <a:off x="856525" y="1483450"/>
            <a:ext cx="3911700" cy="28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Throw food and drinks at enemies to defeat them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Escape the kitchen through various levels playing as a burger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level will have varying types of obstacles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Falling platforms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Falling food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163" name="Google Shape;163;p25"/>
          <p:cNvSpPr txBox="1"/>
          <p:nvPr/>
        </p:nvSpPr>
        <p:spPr>
          <a:xfrm>
            <a:off x="4809435" y="1483448"/>
            <a:ext cx="3911700" cy="25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Some obstacles or enemies can instant kill the player for added difficulty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Beware of the mouse!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Varying levels types such as: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Run and gun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Avoid the hazards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5"/>
          <p:cNvSpPr txBox="1"/>
          <p:nvPr/>
        </p:nvSpPr>
        <p:spPr>
          <a:xfrm>
            <a:off x="7355048" y="147168"/>
            <a:ext cx="1723800" cy="692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add to overview slide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(1-2 slides)</a:t>
            </a:r>
            <a:endParaRPr sz="1100"/>
          </a:p>
        </p:txBody>
      </p:sp>
      <p:pic>
        <p:nvPicPr>
          <p:cNvPr id="2" name="Slide 3">
            <a:hlinkClick r:id="" action="ppaction://media"/>
            <a:extLst>
              <a:ext uri="{FF2B5EF4-FFF2-40B4-BE49-F238E27FC236}">
                <a16:creationId xmlns:a16="http://schemas.microsoft.com/office/drawing/2014/main" id="{DB4C0823-A9A0-49A6-BD28-8ACE7458C8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1341" y="16490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4000"/>
    </mc:Choice>
    <mc:Fallback xmlns="">
      <p:transition spd="slow" advClick="0" advTm="3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2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Questions/Comments/Complaints?</a:t>
            </a:r>
            <a:endParaRPr sz="1100"/>
          </a:p>
        </p:txBody>
      </p:sp>
      <p:pic>
        <p:nvPicPr>
          <p:cNvPr id="387" name="Google Shape;387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13128" y="1337231"/>
            <a:ext cx="4117743" cy="24690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Updated User Stories</a:t>
            </a:r>
            <a:endParaRPr sz="1100"/>
          </a:p>
        </p:txBody>
      </p:sp>
      <p:sp>
        <p:nvSpPr>
          <p:cNvPr id="170" name="Google Shape;170;p26"/>
          <p:cNvSpPr txBox="1"/>
          <p:nvPr/>
        </p:nvSpPr>
        <p:spPr>
          <a:xfrm>
            <a:off x="1065500" y="965425"/>
            <a:ext cx="7646700" cy="39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 a </a:t>
            </a:r>
            <a:r>
              <a:rPr lang="en" sz="1200">
                <a:solidFill>
                  <a:srgbClr val="FF0000"/>
                </a:solidFill>
              </a:rPr>
              <a:t>player</a:t>
            </a:r>
            <a:r>
              <a:rPr lang="en" sz="1200"/>
              <a:t>, I should be able to move my character through the world so that I can progress through it and explore how I want to.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/>
              <a:t>I want my character to have animations so that the controls feel more realistic.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Playing as a </a:t>
            </a:r>
            <a:r>
              <a:rPr lang="en" sz="1200">
                <a:solidFill>
                  <a:srgbClr val="FF0000"/>
                </a:solidFill>
              </a:rPr>
              <a:t>burger </a:t>
            </a:r>
            <a:r>
              <a:rPr lang="en" sz="1200"/>
              <a:t>character, I want to be able to throw food like cheese, tomatoes, or use French fries as a weapon to be able to defeat my enemies or use them to be able to run away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/>
              <a:t>I want to be able to shoot food so that I can defeat my enemies.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/>
              <a:t>I want to be able to pick up items so that I can use them.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/>
              <a:t>I want to be able to use the items I pick up so that I can gain power ups.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/>
              <a:t>I want enemies I can engage with so that I can fight them.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 a </a:t>
            </a:r>
            <a:r>
              <a:rPr lang="en" sz="1200">
                <a:solidFill>
                  <a:srgbClr val="FF0000"/>
                </a:solidFill>
              </a:rPr>
              <a:t>player</a:t>
            </a:r>
            <a:r>
              <a:rPr lang="en" sz="1200"/>
              <a:t>, I want to be challenging while playing the game so that it does not seem boring or too easy. 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 a </a:t>
            </a:r>
            <a:r>
              <a:rPr lang="en" sz="1200">
                <a:solidFill>
                  <a:srgbClr val="FF0000"/>
                </a:solidFill>
              </a:rPr>
              <a:t>player</a:t>
            </a:r>
            <a:r>
              <a:rPr lang="en" sz="1200"/>
              <a:t>, I want to be rewarded for progressing through the game so that I have more motivation to continue playing it.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 a </a:t>
            </a:r>
            <a:r>
              <a:rPr lang="en" sz="1200">
                <a:solidFill>
                  <a:srgbClr val="FF0000"/>
                </a:solidFill>
              </a:rPr>
              <a:t>player</a:t>
            </a:r>
            <a:r>
              <a:rPr lang="en" sz="1200"/>
              <a:t>, I want to be able to fight against a variety of enemies so that I do not get bored with having to kill the same enemies repeatedly for the whole game.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 a </a:t>
            </a:r>
            <a:r>
              <a:rPr lang="en" sz="1200">
                <a:solidFill>
                  <a:srgbClr val="FF0000"/>
                </a:solidFill>
              </a:rPr>
              <a:t>casual </a:t>
            </a:r>
            <a:r>
              <a:rPr lang="en" sz="1200"/>
              <a:t>gamer, I want the game to be easy to pickup / understand so that I am able to have fun without having to remember how to play the game and or its mechanics.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As a </a:t>
            </a:r>
            <a:r>
              <a:rPr lang="en" sz="1300">
                <a:solidFill>
                  <a:srgbClr val="FF0000"/>
                </a:solidFill>
              </a:rPr>
              <a:t>player </a:t>
            </a:r>
            <a:r>
              <a:rPr lang="en" sz="1300">
                <a:solidFill>
                  <a:schemeClr val="dk1"/>
                </a:solidFill>
              </a:rPr>
              <a:t>of modern video games, I would like the gameplay to be visually appealing so that will make the game feel polished</a:t>
            </a:r>
            <a:endParaRPr sz="1100"/>
          </a:p>
        </p:txBody>
      </p:sp>
      <p:sp>
        <p:nvSpPr>
          <p:cNvPr id="171" name="Google Shape;171;p26"/>
          <p:cNvSpPr txBox="1"/>
          <p:nvPr/>
        </p:nvSpPr>
        <p:spPr>
          <a:xfrm>
            <a:off x="7355048" y="147168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Updated User Stories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(1-2 slides)</a:t>
            </a:r>
            <a:endParaRPr sz="1100"/>
          </a:p>
        </p:txBody>
      </p:sp>
      <p:pic>
        <p:nvPicPr>
          <p:cNvPr id="2" name="Slide 4">
            <a:hlinkClick r:id="" action="ppaction://media"/>
            <a:extLst>
              <a:ext uri="{FF2B5EF4-FFF2-40B4-BE49-F238E27FC236}">
                <a16:creationId xmlns:a16="http://schemas.microsoft.com/office/drawing/2014/main" id="{EA8D7DFA-67BE-489A-A74D-2E35B3AD90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7382" y="65693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1000"/>
    </mc:Choice>
    <mc:Fallback xmlns="">
      <p:transition spd="slow" advClick="0" advTm="4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Updated User Stories</a:t>
            </a:r>
            <a:endParaRPr sz="1100"/>
          </a:p>
        </p:txBody>
      </p:sp>
      <p:sp>
        <p:nvSpPr>
          <p:cNvPr id="177" name="Google Shape;177;p27"/>
          <p:cNvSpPr txBox="1"/>
          <p:nvPr/>
        </p:nvSpPr>
        <p:spPr>
          <a:xfrm>
            <a:off x="1050817" y="1009520"/>
            <a:ext cx="7646700" cy="3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</a:t>
            </a:r>
            <a:r>
              <a:rPr lang="en" sz="1200">
                <a:solidFill>
                  <a:srgbClr val="FF0000"/>
                </a:solidFill>
              </a:rPr>
              <a:t>player</a:t>
            </a:r>
            <a:r>
              <a:rPr lang="en" sz="1200">
                <a:solidFill>
                  <a:schemeClr val="dk1"/>
                </a:solidFill>
              </a:rPr>
              <a:t>, I want to have options that allow me to customize things like controls, volume, or graphics so that I can adjust the game to suit my preferences.</a:t>
            </a:r>
            <a:endParaRPr sz="120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>
                <a:solidFill>
                  <a:schemeClr val="dk1"/>
                </a:solidFill>
              </a:rPr>
              <a:t>I want an environment to go through so that I can progress through the game.</a:t>
            </a:r>
            <a:endParaRPr sz="1200">
              <a:solidFill>
                <a:schemeClr val="dk1"/>
              </a:solidFill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colorblind </a:t>
            </a:r>
            <a:r>
              <a:rPr lang="en" sz="1200">
                <a:solidFill>
                  <a:srgbClr val="FF0000"/>
                </a:solidFill>
              </a:rPr>
              <a:t>player</a:t>
            </a:r>
            <a:r>
              <a:rPr lang="en" sz="1200">
                <a:solidFill>
                  <a:schemeClr val="dk1"/>
                </a:solidFill>
              </a:rPr>
              <a:t>, I need the game to have a colorblind mode because otherwise, I am not able to distinguish many game objects rendering the game quite frustrating. </a:t>
            </a:r>
            <a:endParaRPr sz="1200">
              <a:solidFill>
                <a:schemeClr val="dk1"/>
              </a:solidFill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>
                <a:solidFill>
                  <a:schemeClr val="dk1"/>
                </a:solidFill>
              </a:rPr>
              <a:t>I want to be able to exit the game so that I can pick it up at another time.</a:t>
            </a:r>
            <a:endParaRPr sz="1200">
              <a:solidFill>
                <a:schemeClr val="dk1"/>
              </a:solidFill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>
                <a:solidFill>
                  <a:schemeClr val="dk1"/>
                </a:solidFill>
              </a:rPr>
              <a:t>I would like to start a new game so that I can begin the game.</a:t>
            </a:r>
            <a:endParaRPr sz="1200">
              <a:solidFill>
                <a:schemeClr val="dk1"/>
              </a:solidFill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</a:t>
            </a:r>
            <a:r>
              <a:rPr lang="en" sz="1200">
                <a:solidFill>
                  <a:srgbClr val="FF0000"/>
                </a:solidFill>
              </a:rPr>
              <a:t>player</a:t>
            </a:r>
            <a:r>
              <a:rPr lang="en" sz="1200">
                <a:solidFill>
                  <a:schemeClr val="dk1"/>
                </a:solidFill>
              </a:rPr>
              <a:t>, I want to be able to save my current game state at any time so that I can resume later </a:t>
            </a:r>
            <a:endParaRPr sz="1200">
              <a:solidFill>
                <a:schemeClr val="dk1"/>
              </a:solidFill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>
                <a:solidFill>
                  <a:schemeClr val="dk1"/>
                </a:solidFill>
              </a:rPr>
              <a:t>I want there to be a button dedicated to pausing the game.</a:t>
            </a:r>
            <a:endParaRPr sz="1200">
              <a:solidFill>
                <a:schemeClr val="dk1"/>
              </a:solidFill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>
                <a:solidFill>
                  <a:schemeClr val="dk1"/>
                </a:solidFill>
              </a:rPr>
              <a:t>I want to be able to load my previously saved game so that I can continue where I left off.</a:t>
            </a:r>
            <a:endParaRPr sz="1200">
              <a:solidFill>
                <a:schemeClr val="dk1"/>
              </a:solidFill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>
                <a:solidFill>
                  <a:schemeClr val="dk1"/>
                </a:solidFill>
              </a:rPr>
              <a:t>who enjoys music, I would like for the game to have complete sound design, so that the game doesn’t feel dull.</a:t>
            </a:r>
            <a:endParaRPr sz="1200">
              <a:solidFill>
                <a:schemeClr val="dk1"/>
              </a:solidFill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</a:t>
            </a:r>
            <a:r>
              <a:rPr lang="en" sz="1200">
                <a:solidFill>
                  <a:srgbClr val="FF0000"/>
                </a:solidFill>
              </a:rPr>
              <a:t>player</a:t>
            </a:r>
            <a:r>
              <a:rPr lang="en" sz="1200">
                <a:solidFill>
                  <a:schemeClr val="dk1"/>
                </a:solidFill>
              </a:rPr>
              <a:t>, I need the interface for the game to clearly display important information such as health, lives, or score so that I can understand what is happening in the game and how I’m doing.</a:t>
            </a:r>
            <a:endParaRPr sz="1200">
              <a:solidFill>
                <a:schemeClr val="dk1"/>
              </a:solidFill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competitive </a:t>
            </a:r>
            <a:r>
              <a:rPr lang="en" sz="1200">
                <a:solidFill>
                  <a:srgbClr val="FF0000"/>
                </a:solidFill>
              </a:rPr>
              <a:t>player</a:t>
            </a:r>
            <a:r>
              <a:rPr lang="en" sz="1200">
                <a:solidFill>
                  <a:schemeClr val="dk1"/>
                </a:solidFill>
              </a:rPr>
              <a:t>, I would like to save high-scores or achievements of some kind so that I and others may compete against those scores.</a:t>
            </a:r>
            <a:endParaRPr sz="12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>
                <a:solidFill>
                  <a:schemeClr val="dk1"/>
                </a:solidFill>
              </a:rPr>
              <a:t>of modern video games, I would like the goal of the game to be clear.</a:t>
            </a:r>
            <a:endParaRPr sz="12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As a </a:t>
            </a:r>
            <a:r>
              <a:rPr lang="en" sz="1200">
                <a:solidFill>
                  <a:srgbClr val="FF0000"/>
                </a:solidFill>
              </a:rPr>
              <a:t>player </a:t>
            </a:r>
            <a:r>
              <a:rPr lang="en" sz="1200">
                <a:solidFill>
                  <a:schemeClr val="dk1"/>
                </a:solidFill>
              </a:rPr>
              <a:t>I want an enemy to go against me so that I feel more challenged.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78" name="Google Shape;178;p27"/>
          <p:cNvSpPr txBox="1"/>
          <p:nvPr/>
        </p:nvSpPr>
        <p:spPr>
          <a:xfrm>
            <a:off x="7355048" y="147168"/>
            <a:ext cx="1723800" cy="692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Updated User Stories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(1-2 slides)</a:t>
            </a:r>
            <a:endParaRPr sz="1100"/>
          </a:p>
        </p:txBody>
      </p:sp>
      <p:pic>
        <p:nvPicPr>
          <p:cNvPr id="2" name="Slide 5">
            <a:hlinkClick r:id="" action="ppaction://media"/>
            <a:extLst>
              <a:ext uri="{FF2B5EF4-FFF2-40B4-BE49-F238E27FC236}">
                <a16:creationId xmlns:a16="http://schemas.microsoft.com/office/drawing/2014/main" id="{0666F18B-218B-48F6-A029-B31A6B2156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217" y="47123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9000"/>
    </mc:Choice>
    <mc:Fallback xmlns="">
      <p:transition spd="slow" advClick="0" advTm="3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Important Functional &amp; Non-Functional Requirements</a:t>
            </a:r>
            <a:endParaRPr sz="1100"/>
          </a:p>
        </p:txBody>
      </p:sp>
      <p:sp>
        <p:nvSpPr>
          <p:cNvPr id="184" name="Google Shape;184;p28"/>
          <p:cNvSpPr txBox="1"/>
          <p:nvPr/>
        </p:nvSpPr>
        <p:spPr>
          <a:xfrm>
            <a:off x="1065492" y="965420"/>
            <a:ext cx="7646817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1100"/>
          </a:p>
        </p:txBody>
      </p:sp>
      <p:sp>
        <p:nvSpPr>
          <p:cNvPr id="185" name="Google Shape;185;p28"/>
          <p:cNvSpPr txBox="1"/>
          <p:nvPr/>
        </p:nvSpPr>
        <p:spPr>
          <a:xfrm>
            <a:off x="7367632" y="669500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update slide.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(1-2 slides)</a:t>
            </a:r>
            <a:endParaRPr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Important Use Cases</a:t>
            </a:r>
            <a:endParaRPr sz="1100"/>
          </a:p>
        </p:txBody>
      </p:sp>
      <p:sp>
        <p:nvSpPr>
          <p:cNvPr id="191" name="Google Shape;191;p29"/>
          <p:cNvSpPr txBox="1"/>
          <p:nvPr/>
        </p:nvSpPr>
        <p:spPr>
          <a:xfrm>
            <a:off x="1065492" y="965420"/>
            <a:ext cx="7646817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1100"/>
          </a:p>
        </p:txBody>
      </p:sp>
      <p:sp>
        <p:nvSpPr>
          <p:cNvPr id="192" name="Google Shape;192;p29"/>
          <p:cNvSpPr txBox="1"/>
          <p:nvPr/>
        </p:nvSpPr>
        <p:spPr>
          <a:xfrm>
            <a:off x="7367632" y="669500"/>
            <a:ext cx="1723938" cy="6924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Need to update slide.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(2-3 slides)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Important Sequence Diagrams: Create New Game</a:t>
            </a:r>
            <a:endParaRPr sz="1100"/>
          </a:p>
        </p:txBody>
      </p:sp>
      <p:sp>
        <p:nvSpPr>
          <p:cNvPr id="198" name="Google Shape;198;p30"/>
          <p:cNvSpPr txBox="1"/>
          <p:nvPr/>
        </p:nvSpPr>
        <p:spPr>
          <a:xfrm>
            <a:off x="518519" y="811166"/>
            <a:ext cx="8447938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Sequence Diagram:                                                                          Design Sequence Diagram:</a:t>
            </a:r>
            <a:endParaRPr sz="1100"/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8519" y="1065082"/>
            <a:ext cx="4099622" cy="1486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66835" y="1060579"/>
            <a:ext cx="4099622" cy="148600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0"/>
          <p:cNvSpPr txBox="1"/>
          <p:nvPr/>
        </p:nvSpPr>
        <p:spPr>
          <a:xfrm>
            <a:off x="518518" y="2594661"/>
            <a:ext cx="8447938" cy="2527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Sequence Step Description:</a:t>
            </a:r>
            <a:endParaRPr sz="1100"/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Title: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New Game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Actor(s):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Precondition: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has selected “yes” at prompt to create new game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Outcome: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new game is started at the start of level one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User Actions						System Actions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3.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User clicks UI “yes” button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4.1.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Game UI generates a new game message and sends it to the 							        message controller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4.2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Message controller sends the new game call to the game 							       controller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4.3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game controller initializes a new game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5/6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user interface displays the game view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0"/>
          <p:cNvSpPr txBox="1"/>
          <p:nvPr/>
        </p:nvSpPr>
        <p:spPr>
          <a:xfrm>
            <a:off x="6916643" y="2802888"/>
            <a:ext cx="2183236" cy="4847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Slides updated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(2-4 slides)</a:t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66833" y="1064978"/>
            <a:ext cx="4099622" cy="1486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7030" y="1064988"/>
            <a:ext cx="4099622" cy="148385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xfrm>
            <a:off x="0" y="147168"/>
            <a:ext cx="9144000" cy="52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4221"/>
              </a:buClr>
              <a:buSzPts val="3000"/>
              <a:buFont typeface="Calibri"/>
              <a:buNone/>
            </a:pPr>
            <a:r>
              <a:rPr lang="en" sz="3000" b="1">
                <a:solidFill>
                  <a:srgbClr val="214221"/>
                </a:solidFill>
              </a:rPr>
              <a:t>Important Sequence Diagrams: Exit Game</a:t>
            </a:r>
            <a:endParaRPr sz="1100"/>
          </a:p>
        </p:txBody>
      </p:sp>
      <p:sp>
        <p:nvSpPr>
          <p:cNvPr id="210" name="Google Shape;210;p31"/>
          <p:cNvSpPr txBox="1"/>
          <p:nvPr/>
        </p:nvSpPr>
        <p:spPr>
          <a:xfrm>
            <a:off x="518519" y="811166"/>
            <a:ext cx="8447938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Sequence Diagram:                                                                          Design Sequence Diagram:</a:t>
            </a:r>
            <a:endParaRPr sz="1100"/>
          </a:p>
        </p:txBody>
      </p:sp>
      <p:sp>
        <p:nvSpPr>
          <p:cNvPr id="211" name="Google Shape;211;p31"/>
          <p:cNvSpPr txBox="1"/>
          <p:nvPr/>
        </p:nvSpPr>
        <p:spPr>
          <a:xfrm>
            <a:off x="518518" y="2594661"/>
            <a:ext cx="8447938" cy="2527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Sequence Step Description:</a:t>
            </a:r>
            <a:endParaRPr sz="1100"/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Title: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Exit Game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Actor(s):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Precondition: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has selected “yes” at prompt to exit game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Outcome: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current game session is ended and the title screen is shown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User Actions						System Actions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3.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User clicks UI “yes” button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4.1.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Game UI generates an exit message and sends it to the 							        message controller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4.2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Message controller sends the exit game call to the game 							       controller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4.3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game controller ends the current game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en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5/6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user interface displays the initial title screen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31"/>
          <p:cNvSpPr txBox="1"/>
          <p:nvPr/>
        </p:nvSpPr>
        <p:spPr>
          <a:xfrm>
            <a:off x="6916643" y="2802888"/>
            <a:ext cx="2183236" cy="4847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 (4/26)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Slides updated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(2-4 slides)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Fashion Brochure">
      <a:dk1>
        <a:srgbClr val="000000"/>
      </a:dk1>
      <a:lt1>
        <a:srgbClr val="FFFFFF"/>
      </a:lt1>
      <a:dk2>
        <a:srgbClr val="454551"/>
      </a:dk2>
      <a:lt2>
        <a:srgbClr val="D8D9DC"/>
      </a:lt2>
      <a:accent1>
        <a:srgbClr val="E32D91"/>
      </a:accent1>
      <a:accent2>
        <a:srgbClr val="0C0C0C"/>
      </a:accent2>
      <a:accent3>
        <a:srgbClr val="595959"/>
      </a:accent3>
      <a:accent4>
        <a:srgbClr val="F9D5E9"/>
      </a:accent4>
      <a:accent5>
        <a:srgbClr val="EE81BD"/>
      </a:accent5>
      <a:accent6>
        <a:srgbClr val="D54773"/>
      </a:accent6>
      <a:hlink>
        <a:srgbClr val="C830CC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1747</Words>
  <Application>Microsoft Office PowerPoint</Application>
  <PresentationFormat>On-screen Show (16:9)</PresentationFormat>
  <Paragraphs>247</Paragraphs>
  <Slides>30</Slides>
  <Notes>30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Courier New</vt:lpstr>
      <vt:lpstr>Simple Light</vt:lpstr>
      <vt:lpstr>Office Theme</vt:lpstr>
      <vt:lpstr>PowerPoint Presentation</vt:lpstr>
      <vt:lpstr>Overview of Burger Breakout</vt:lpstr>
      <vt:lpstr>Overview of Burger Breakout</vt:lpstr>
      <vt:lpstr>Updated User Stories</vt:lpstr>
      <vt:lpstr>Updated User Stories</vt:lpstr>
      <vt:lpstr>Important Functional &amp; Non-Functional Requirements</vt:lpstr>
      <vt:lpstr>Important Use Cases</vt:lpstr>
      <vt:lpstr>Important Sequence Diagrams: Create New Game</vt:lpstr>
      <vt:lpstr>Important Sequence Diagrams: Exit Game</vt:lpstr>
      <vt:lpstr>Important Sequence Diagrams: Save Game</vt:lpstr>
      <vt:lpstr>Important Sequence Diagrams: Load Game</vt:lpstr>
      <vt:lpstr>Domain Model</vt:lpstr>
      <vt:lpstr>Detailed Design Diagrams</vt:lpstr>
      <vt:lpstr>Architecture Design Used</vt:lpstr>
      <vt:lpstr>Design Patterns Used</vt:lpstr>
      <vt:lpstr>Configuration Plans</vt:lpstr>
      <vt:lpstr>Summary of Test Plan, Test Cases and Results</vt:lpstr>
      <vt:lpstr>Results of Focus Group &amp; Usability Study</vt:lpstr>
      <vt:lpstr>Results of Focus Group &amp; Usability Study II</vt:lpstr>
      <vt:lpstr>Security and Privacy Concerns Addressed</vt:lpstr>
      <vt:lpstr>Security and Privacy Concerns Addressed II</vt:lpstr>
      <vt:lpstr>Mock-Up of Burger Breakout </vt:lpstr>
      <vt:lpstr>Early Concept Art: Characters</vt:lpstr>
      <vt:lpstr>Early Concept Art: Throwable Items</vt:lpstr>
      <vt:lpstr>Early Concept Art: Hazards</vt:lpstr>
      <vt:lpstr>Breakdown of Level of Effort for Team Members</vt:lpstr>
      <vt:lpstr>Work Left on Burger Breakout</vt:lpstr>
      <vt:lpstr>Work Left on Burger Breakout</vt:lpstr>
      <vt:lpstr>Link to Burger Breakout</vt:lpstr>
      <vt:lpstr>Questions/Comments/Complaints?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Sincyr</cp:lastModifiedBy>
  <cp:revision>4</cp:revision>
  <dcterms:modified xsi:type="dcterms:W3CDTF">2020-04-28T03:58:31Z</dcterms:modified>
</cp:coreProperties>
</file>